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2" r:id="rId7"/>
    <p:sldId id="321" r:id="rId8"/>
    <p:sldId id="322" r:id="rId9"/>
    <p:sldId id="324" r:id="rId10"/>
    <p:sldId id="320" r:id="rId11"/>
    <p:sldId id="32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2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8/11/2024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8/11/2024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8/11/2024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8/11/2024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8/11/2024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8/11/2024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8/11/2024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8/11/2024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8/11/2024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8/11/2024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5C221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346759" y="748797"/>
            <a:ext cx="4940968" cy="2953115"/>
          </a:xfrm>
        </p:spPr>
        <p:txBody>
          <a:bodyPr anchor="b">
            <a:normAutofit/>
          </a:bodyPr>
          <a:lstStyle/>
          <a:p>
            <a:pPr algn="ctr"/>
            <a:r>
              <a:rPr lang="en-US" sz="3000" dirty="0">
                <a:solidFill>
                  <a:srgbClr val="00B0F0"/>
                </a:solidFill>
                <a:latin typeface="Amasis MT Pro Black" panose="02040A04050005020304" pitchFamily="18" charset="0"/>
              </a:rPr>
              <a:t>Saras AI</a:t>
            </a:r>
            <a:br>
              <a:rPr lang="en-US" sz="3000" dirty="0">
                <a:solidFill>
                  <a:schemeClr val="tx1"/>
                </a:solidFill>
                <a:latin typeface="Amasis MT Pro Black" panose="02040A04050005020304" pitchFamily="18" charset="0"/>
              </a:rPr>
            </a:br>
            <a:r>
              <a:rPr lang="en-US" sz="3000" dirty="0">
                <a:solidFill>
                  <a:schemeClr val="tx1"/>
                </a:solidFill>
                <a:latin typeface="Amasis MT Pro Black" panose="02040A04050005020304" pitchFamily="18" charset="0"/>
              </a:rPr>
              <a:t>CLASH OF T-AI-TANS</a:t>
            </a:r>
            <a:br>
              <a:rPr lang="en-US" sz="3000" dirty="0">
                <a:solidFill>
                  <a:schemeClr val="tx1"/>
                </a:solidFill>
                <a:latin typeface="Amasis MT Pro Black" panose="02040A04050005020304" pitchFamily="18" charset="0"/>
              </a:rPr>
            </a:br>
            <a:br>
              <a:rPr lang="en-US" sz="3000" dirty="0">
                <a:solidFill>
                  <a:schemeClr val="tx1"/>
                </a:solidFill>
                <a:latin typeface="Amasis MT Pro Black" panose="02040A04050005020304" pitchFamily="18" charset="0"/>
              </a:rPr>
            </a:br>
            <a:r>
              <a:rPr lang="en-US" sz="3000" dirty="0">
                <a:solidFill>
                  <a:schemeClr val="tx1"/>
                </a:solidFill>
                <a:latin typeface="Amasis MT Pro Black" panose="02040A04050005020304" pitchFamily="18" charset="0"/>
              </a:rPr>
              <a:t>COMPUTER VISION</a:t>
            </a:r>
            <a:br>
              <a:rPr lang="en-US" sz="3000" dirty="0">
                <a:solidFill>
                  <a:schemeClr val="tx1"/>
                </a:solidFill>
                <a:latin typeface="Amasis MT Pro Black" panose="02040A04050005020304" pitchFamily="18" charset="0"/>
              </a:rPr>
            </a:br>
            <a:r>
              <a:rPr lang="en-US" sz="3000" dirty="0">
                <a:solidFill>
                  <a:schemeClr val="tx1"/>
                </a:solidFill>
                <a:latin typeface="Amasis MT Pro Black" panose="02040A04050005020304" pitchFamily="18" charset="0"/>
              </a:rPr>
              <a:t>HACKATHON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414952" y="4574952"/>
            <a:ext cx="3567801" cy="774186"/>
          </a:xfrm>
        </p:spPr>
        <p:txBody>
          <a:bodyPr anchor="t">
            <a:normAutofit/>
          </a:bodyPr>
          <a:lstStyle/>
          <a:p>
            <a:pPr>
              <a:lnSpc>
                <a:spcPct val="100000"/>
              </a:lnSpc>
            </a:pPr>
            <a:r>
              <a:rPr lang="en-US" sz="1800" dirty="0">
                <a:latin typeface="Amasis MT Pro Black" panose="02040A04050005020304" pitchFamily="18" charset="0"/>
              </a:rPr>
              <a:t>TEAM OF TITANS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EC7FF041-BBFF-5152-1337-658D68A3876B}"/>
              </a:ext>
            </a:extLst>
          </p:cNvPr>
          <p:cNvSpPr txBox="1"/>
          <p:nvPr/>
        </p:nvSpPr>
        <p:spPr>
          <a:xfrm>
            <a:off x="8432142" y="4957838"/>
            <a:ext cx="2607641" cy="1323439"/>
          </a:xfrm>
          <a:prstGeom prst="rect">
            <a:avLst/>
          </a:prstGeom>
          <a:noFill/>
        </p:spPr>
        <p:txBody>
          <a:bodyPr wrap="square" rtlCol="0">
            <a:spAutoFit/>
          </a:bodyPr>
          <a:lstStyle/>
          <a:p>
            <a:pPr algn="ctr"/>
            <a:r>
              <a:rPr lang="en-IN" sz="2000" dirty="0">
                <a:latin typeface="Baskerville Old Face" panose="02020602080505020303" pitchFamily="18" charset="0"/>
              </a:rPr>
              <a:t>Biswajit Bera</a:t>
            </a:r>
          </a:p>
          <a:p>
            <a:pPr algn="ctr"/>
            <a:r>
              <a:rPr lang="en-IN" sz="2000" dirty="0">
                <a:latin typeface="Baskerville Old Face" panose="02020602080505020303" pitchFamily="18" charset="0"/>
              </a:rPr>
              <a:t>Hirakjyoti Medhi </a:t>
            </a:r>
          </a:p>
          <a:p>
            <a:pPr algn="ctr"/>
            <a:r>
              <a:rPr lang="en-IN" sz="2000" dirty="0">
                <a:latin typeface="Baskerville Old Face" panose="02020602080505020303" pitchFamily="18" charset="0"/>
              </a:rPr>
              <a:t>Roshan Jha</a:t>
            </a:r>
          </a:p>
          <a:p>
            <a:pPr algn="ctr"/>
            <a:r>
              <a:rPr lang="en-IN" sz="2000" dirty="0">
                <a:latin typeface="Baskerville Old Face" panose="02020602080505020303" pitchFamily="18" charset="0"/>
              </a:rPr>
              <a:t>Ashutosh Kumar </a:t>
            </a:r>
          </a:p>
        </p:txBody>
      </p:sp>
      <p:pic>
        <p:nvPicPr>
          <p:cNvPr id="8" name="Picture 7">
            <a:extLst>
              <a:ext uri="{FF2B5EF4-FFF2-40B4-BE49-F238E27FC236}">
                <a16:creationId xmlns:a16="http://schemas.microsoft.com/office/drawing/2014/main" id="{17ABE6F1-5A67-7A21-F043-10221186CCB4}"/>
              </a:ext>
            </a:extLst>
          </p:cNvPr>
          <p:cNvPicPr>
            <a:picLocks noChangeAspect="1"/>
          </p:cNvPicPr>
          <p:nvPr/>
        </p:nvPicPr>
        <p:blipFill rotWithShape="1">
          <a:blip r:embed="rId3"/>
          <a:srcRect r="11732"/>
          <a:stretch/>
        </p:blipFill>
        <p:spPr>
          <a:xfrm>
            <a:off x="79496" y="-1"/>
            <a:ext cx="7569628" cy="6857993"/>
          </a:xfrm>
          <a:prstGeom prst="rect">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3BB184-EBB7-7264-C999-1506875C1BF5}"/>
              </a:ext>
            </a:extLst>
          </p:cNvPr>
          <p:cNvSpPr txBox="1"/>
          <p:nvPr/>
        </p:nvSpPr>
        <p:spPr>
          <a:xfrm>
            <a:off x="372083" y="523337"/>
            <a:ext cx="10776030" cy="707886"/>
          </a:xfrm>
          <a:prstGeom prst="rect">
            <a:avLst/>
          </a:prstGeom>
          <a:noFill/>
        </p:spPr>
        <p:txBody>
          <a:bodyPr wrap="square" rtlCol="0">
            <a:spAutoFit/>
          </a:bodyPr>
          <a:lstStyle/>
          <a:p>
            <a:pPr algn="ctr"/>
            <a:r>
              <a:rPr lang="en-IN" sz="4000" b="1" dirty="0">
                <a:latin typeface="Baskerville Old Face" panose="02020602080505020303" pitchFamily="18" charset="0"/>
              </a:rPr>
              <a:t>Problem Statement</a:t>
            </a:r>
          </a:p>
        </p:txBody>
      </p:sp>
      <p:sp>
        <p:nvSpPr>
          <p:cNvPr id="3" name="TextBox 2">
            <a:extLst>
              <a:ext uri="{FF2B5EF4-FFF2-40B4-BE49-F238E27FC236}">
                <a16:creationId xmlns:a16="http://schemas.microsoft.com/office/drawing/2014/main" id="{CCC6762D-FC9A-7F75-5048-E95BFA2662C6}"/>
              </a:ext>
            </a:extLst>
          </p:cNvPr>
          <p:cNvSpPr txBox="1"/>
          <p:nvPr/>
        </p:nvSpPr>
        <p:spPr>
          <a:xfrm>
            <a:off x="607474" y="1507413"/>
            <a:ext cx="10977052" cy="4708981"/>
          </a:xfrm>
          <a:prstGeom prst="rect">
            <a:avLst/>
          </a:prstGeom>
          <a:noFill/>
        </p:spPr>
        <p:txBody>
          <a:bodyPr wrap="square" rtlCol="0">
            <a:spAutoFit/>
          </a:bodyPr>
          <a:lstStyle/>
          <a:p>
            <a:r>
              <a:rPr lang="en-US" sz="2500" dirty="0"/>
              <a:t>There is a critical need for an automated surveillance solution that can continuously and accurately monitor environments for signs of emergencies, providing real-time alerts to facilitate rapid intervention. </a:t>
            </a:r>
          </a:p>
          <a:p>
            <a:endParaRPr lang="en-US" sz="2500" dirty="0"/>
          </a:p>
          <a:p>
            <a:r>
              <a:rPr lang="en-US" sz="2500" dirty="0"/>
              <a:t>Traditional systems relying on human operators are often slow and prone to errors, which can result in severe consequences, including loss of life and extensive property damage.</a:t>
            </a:r>
          </a:p>
          <a:p>
            <a:endParaRPr lang="en-US" sz="2500" b="0" i="0" u="none" strike="noStrike" baseline="0" dirty="0"/>
          </a:p>
          <a:p>
            <a:r>
              <a:rPr lang="en-US" sz="2500" dirty="0"/>
              <a:t>Our project aims to develop a real-time emergency surveillance system that leverages computer vision to detect and respond to critical situations such as fires, violence, and medical emergencies. </a:t>
            </a:r>
          </a:p>
          <a:p>
            <a:endParaRPr lang="en-IN" sz="2500" b="0" i="0" u="none" strike="noStrike" baseline="0" dirty="0"/>
          </a:p>
        </p:txBody>
      </p:sp>
    </p:spTree>
    <p:extLst>
      <p:ext uri="{BB962C8B-B14F-4D97-AF65-F5344CB8AC3E}">
        <p14:creationId xmlns:p14="http://schemas.microsoft.com/office/powerpoint/2010/main" val="3782769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4363AA-7CEC-9EB4-4C78-72931FC5023A}"/>
              </a:ext>
            </a:extLst>
          </p:cNvPr>
          <p:cNvSpPr txBox="1"/>
          <p:nvPr/>
        </p:nvSpPr>
        <p:spPr>
          <a:xfrm>
            <a:off x="337145" y="396188"/>
            <a:ext cx="10776030" cy="707886"/>
          </a:xfrm>
          <a:prstGeom prst="rect">
            <a:avLst/>
          </a:prstGeom>
          <a:noFill/>
        </p:spPr>
        <p:txBody>
          <a:bodyPr wrap="square" rtlCol="0">
            <a:spAutoFit/>
          </a:bodyPr>
          <a:lstStyle/>
          <a:p>
            <a:pPr algn="ctr"/>
            <a:r>
              <a:rPr lang="en-US" sz="4000" b="1" dirty="0">
                <a:latin typeface="Baskerville Old Face" panose="02020602080505020303" pitchFamily="18" charset="0"/>
              </a:rPr>
              <a:t>P</a:t>
            </a:r>
            <a:r>
              <a:rPr lang="en-IN" sz="4000" b="1" dirty="0">
                <a:latin typeface="Baskerville Old Face" panose="02020602080505020303" pitchFamily="18" charset="0"/>
              </a:rPr>
              <a:t>roposed Solution</a:t>
            </a:r>
          </a:p>
        </p:txBody>
      </p:sp>
      <p:sp>
        <p:nvSpPr>
          <p:cNvPr id="4" name="TextBox 3">
            <a:extLst>
              <a:ext uri="{FF2B5EF4-FFF2-40B4-BE49-F238E27FC236}">
                <a16:creationId xmlns:a16="http://schemas.microsoft.com/office/drawing/2014/main" id="{3480610B-D453-75FD-35FF-4EFEACCE10A4}"/>
              </a:ext>
            </a:extLst>
          </p:cNvPr>
          <p:cNvSpPr txBox="1"/>
          <p:nvPr/>
        </p:nvSpPr>
        <p:spPr>
          <a:xfrm>
            <a:off x="508000" y="1311758"/>
            <a:ext cx="4033520" cy="477054"/>
          </a:xfrm>
          <a:prstGeom prst="rect">
            <a:avLst/>
          </a:prstGeom>
          <a:noFill/>
        </p:spPr>
        <p:txBody>
          <a:bodyPr wrap="square" rtlCol="0">
            <a:spAutoFit/>
          </a:bodyPr>
          <a:lstStyle/>
          <a:p>
            <a:r>
              <a:rPr lang="en-US" sz="2500" dirty="0"/>
              <a:t>Part 1: </a:t>
            </a:r>
            <a:r>
              <a:rPr lang="en-US" sz="2500" b="1" dirty="0"/>
              <a:t>Violence Detection</a:t>
            </a:r>
            <a:endParaRPr lang="en-IN" sz="2500" b="1" dirty="0"/>
          </a:p>
        </p:txBody>
      </p:sp>
      <p:sp>
        <p:nvSpPr>
          <p:cNvPr id="9" name="TextBox 8">
            <a:extLst>
              <a:ext uri="{FF2B5EF4-FFF2-40B4-BE49-F238E27FC236}">
                <a16:creationId xmlns:a16="http://schemas.microsoft.com/office/drawing/2014/main" id="{6575927A-1000-18E2-CE8E-606BFFC3212F}"/>
              </a:ext>
            </a:extLst>
          </p:cNvPr>
          <p:cNvSpPr txBox="1"/>
          <p:nvPr/>
        </p:nvSpPr>
        <p:spPr>
          <a:xfrm>
            <a:off x="508000" y="2043869"/>
            <a:ext cx="1043432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Dataset: Utilized 1,000 videos each for violence and non-violence categories. Trained the MobileNetV2 model using this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It consists of a </a:t>
            </a:r>
            <a:r>
              <a:rPr lang="en-US" dirty="0" err="1"/>
              <a:t>MobileNet</a:t>
            </a:r>
            <a:r>
              <a:rPr lang="en-US" dirty="0"/>
              <a:t> pretrained model as a spatial feature extractor and Bi-LSTM as temporal relation learning method with a focus on the 3-factor generality-accuracy-quick response.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MobileNetV2</a:t>
            </a:r>
            <a:r>
              <a:rPr lang="en-US" dirty="0"/>
              <a:t>, a 53-layer deep convolutional neural network. Known for efficiency on resource-limited devices. Features an inverted residual structure with thin bottleneck layers. Employs lightweight convolutions in the expansion layer to reduce computational load.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Functionality: Processes real-time video footage by capturing frames. Predicts violence probability from the captured frames.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Evaluation: The suggested model achieved about 97% accuracy with speed of 16 frames/sec.</a:t>
            </a:r>
            <a:endParaRPr lang="en-IN" dirty="0"/>
          </a:p>
        </p:txBody>
      </p:sp>
    </p:spTree>
    <p:extLst>
      <p:ext uri="{BB962C8B-B14F-4D97-AF65-F5344CB8AC3E}">
        <p14:creationId xmlns:p14="http://schemas.microsoft.com/office/powerpoint/2010/main" val="1845974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0610B-D453-75FD-35FF-4EFEACCE10A4}"/>
              </a:ext>
            </a:extLst>
          </p:cNvPr>
          <p:cNvSpPr txBox="1"/>
          <p:nvPr/>
        </p:nvSpPr>
        <p:spPr>
          <a:xfrm>
            <a:off x="508000" y="628769"/>
            <a:ext cx="3312160" cy="861774"/>
          </a:xfrm>
          <a:prstGeom prst="rect">
            <a:avLst/>
          </a:prstGeom>
          <a:noFill/>
        </p:spPr>
        <p:txBody>
          <a:bodyPr wrap="square" rtlCol="0">
            <a:spAutoFit/>
          </a:bodyPr>
          <a:lstStyle/>
          <a:p>
            <a:r>
              <a:rPr lang="en-US" sz="2500" dirty="0"/>
              <a:t>Part 2: </a:t>
            </a:r>
            <a:r>
              <a:rPr lang="en-US" sz="2500" b="1" dirty="0"/>
              <a:t>Fire Detection</a:t>
            </a:r>
            <a:endParaRPr lang="en-US" sz="2500" dirty="0"/>
          </a:p>
          <a:p>
            <a:endParaRPr lang="en-IN" sz="2500" dirty="0"/>
          </a:p>
        </p:txBody>
      </p:sp>
      <p:sp>
        <p:nvSpPr>
          <p:cNvPr id="7" name="TextBox 6">
            <a:extLst>
              <a:ext uri="{FF2B5EF4-FFF2-40B4-BE49-F238E27FC236}">
                <a16:creationId xmlns:a16="http://schemas.microsoft.com/office/drawing/2014/main" id="{974564C2-8B71-C23D-9A39-A62C9665B096}"/>
              </a:ext>
            </a:extLst>
          </p:cNvPr>
          <p:cNvSpPr txBox="1"/>
          <p:nvPr/>
        </p:nvSpPr>
        <p:spPr>
          <a:xfrm>
            <a:off x="508000" y="1490543"/>
            <a:ext cx="1048771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Libraries: The system uses cv2 for image and video processing, threading for concurrent execution.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Loading the Pre-Trained Model: The </a:t>
            </a:r>
            <a:r>
              <a:rPr lang="en-US" b="1" dirty="0"/>
              <a:t>cv2.CascadeClassifier </a:t>
            </a:r>
            <a:r>
              <a:rPr lang="en-US" dirty="0"/>
              <a:t>is used to load a pre-trained fire detection model from an XML file. The file contains data from a model trained on images with and without fire, allowing it to detect fire patterns in new images.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Cascade Classifier Works: The model processes video frames by scaling the image and sliding a window across different regions. Features like edges and textures are extracted from each window and compared against the patterns in the pre-trained model. The classifier uses a cascading process, quickly eliminating areas without fire and focusing on regions that potentially contain fire.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Real-Time Detection: The system captures frames from a video feed, applies the trained model to detect fire, and triggers an alarm sound if fire is detected. </a:t>
            </a:r>
            <a:endParaRPr lang="en-IN" dirty="0"/>
          </a:p>
        </p:txBody>
      </p:sp>
    </p:spTree>
    <p:extLst>
      <p:ext uri="{BB962C8B-B14F-4D97-AF65-F5344CB8AC3E}">
        <p14:creationId xmlns:p14="http://schemas.microsoft.com/office/powerpoint/2010/main" val="133520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80610B-D453-75FD-35FF-4EFEACCE10A4}"/>
              </a:ext>
            </a:extLst>
          </p:cNvPr>
          <p:cNvSpPr txBox="1"/>
          <p:nvPr/>
        </p:nvSpPr>
        <p:spPr>
          <a:xfrm>
            <a:off x="508000" y="484693"/>
            <a:ext cx="3312160" cy="861774"/>
          </a:xfrm>
          <a:prstGeom prst="rect">
            <a:avLst/>
          </a:prstGeom>
          <a:noFill/>
        </p:spPr>
        <p:txBody>
          <a:bodyPr wrap="square" rtlCol="0">
            <a:spAutoFit/>
          </a:bodyPr>
          <a:lstStyle/>
          <a:p>
            <a:r>
              <a:rPr lang="en-US" sz="2500" dirty="0"/>
              <a:t>Part 3: </a:t>
            </a:r>
            <a:r>
              <a:rPr lang="en-US" sz="2500" b="1" dirty="0"/>
              <a:t>Fall Detection</a:t>
            </a:r>
            <a:endParaRPr lang="en-US" sz="2500" dirty="0"/>
          </a:p>
          <a:p>
            <a:endParaRPr lang="en-IN" sz="2500" dirty="0"/>
          </a:p>
        </p:txBody>
      </p:sp>
      <p:sp>
        <p:nvSpPr>
          <p:cNvPr id="7" name="TextBox 6">
            <a:extLst>
              <a:ext uri="{FF2B5EF4-FFF2-40B4-BE49-F238E27FC236}">
                <a16:creationId xmlns:a16="http://schemas.microsoft.com/office/drawing/2014/main" id="{974564C2-8B71-C23D-9A39-A62C9665B096}"/>
              </a:ext>
            </a:extLst>
          </p:cNvPr>
          <p:cNvSpPr txBox="1"/>
          <p:nvPr/>
        </p:nvSpPr>
        <p:spPr>
          <a:xfrm>
            <a:off x="508000" y="1443841"/>
            <a:ext cx="10487713"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Pose Estimation: Utilizes Google's </a:t>
            </a:r>
            <a:r>
              <a:rPr lang="en-US" b="1" dirty="0" err="1"/>
              <a:t>MediaPipe</a:t>
            </a:r>
            <a:r>
              <a:rPr lang="en-US" dirty="0"/>
              <a:t> Pose Estimation to detect human body landmarks in real-time video.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Distance Calculation: </a:t>
            </a:r>
            <a:r>
              <a:rPr lang="en-US" b="1" dirty="0"/>
              <a:t>OpenCV</a:t>
            </a:r>
            <a:r>
              <a:rPr lang="en-US" dirty="0"/>
              <a:t> is employed to draw lines and dots representing the body's center of gravity (C.G) and foot C.G. The system monitors the horizontal (X-axis) distance between these two points.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Fall Detection: If the distance between the body C.G and foot C.G exceeds 90 pixels (approximately 75% of the subject's height), the system detects a fall.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fall count increases when the foot C.G enters specific areas, indicating different fall locations.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Post-Fall Monitoring: The system continues to track whether the person stands up after a fall, updating the fall count as necessary.</a:t>
            </a:r>
            <a:endParaRPr lang="en-IN" dirty="0"/>
          </a:p>
        </p:txBody>
      </p:sp>
    </p:spTree>
    <p:extLst>
      <p:ext uri="{BB962C8B-B14F-4D97-AF65-F5344CB8AC3E}">
        <p14:creationId xmlns:p14="http://schemas.microsoft.com/office/powerpoint/2010/main" val="412218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74564C2-8B71-C23D-9A39-A62C9665B096}"/>
              </a:ext>
            </a:extLst>
          </p:cNvPr>
          <p:cNvSpPr txBox="1"/>
          <p:nvPr/>
        </p:nvSpPr>
        <p:spPr>
          <a:xfrm>
            <a:off x="433355" y="3142014"/>
            <a:ext cx="11127274" cy="3156150"/>
          </a:xfrm>
          <a:prstGeom prst="rect">
            <a:avLst/>
          </a:prstGeom>
          <a:noFill/>
        </p:spPr>
        <p:txBody>
          <a:bodyPr wrap="square" rtlCol="0">
            <a:spAutoFit/>
          </a:bodyPr>
          <a:lstStyle/>
          <a:p>
            <a:r>
              <a:rPr lang="en-US" b="1" dirty="0"/>
              <a:t>What is a Center of Gravity?</a:t>
            </a:r>
          </a:p>
          <a:p>
            <a:pPr marL="285750" indent="-285750">
              <a:buFont typeface="Arial" panose="020B0604020202020204" pitchFamily="34" charset="0"/>
              <a:buChar char="•"/>
            </a:pPr>
            <a:endParaRPr lang="en-US" b="1" dirty="0"/>
          </a:p>
          <a:p>
            <a:r>
              <a:rPr lang="en-US" dirty="0"/>
              <a:t>Center of Gravity (COG): Imagine your body is a single point where all your weight is balanced. This point is usually somewhere around your belly or lower chest. If this point stays above your feet, you're stable and won’t fall over.</a:t>
            </a:r>
          </a:p>
          <a:p>
            <a:endParaRPr lang="en-US" b="1" dirty="0"/>
          </a:p>
          <a:p>
            <a:r>
              <a:rPr lang="en-US" b="1" dirty="0"/>
              <a:t>What Happens During a Fall?</a:t>
            </a:r>
          </a:p>
          <a:p>
            <a:endParaRPr lang="en-US" dirty="0"/>
          </a:p>
          <a:p>
            <a:r>
              <a:rPr lang="en-US" dirty="0"/>
              <a:t>When you're standing or moving, your body's center of gravity (COG) usually stays within the space between your feet. This keeps you balanced. A fall happens when your body’s center of gravity moves too far outside this area, meaning it moves beyond the space between your feet. When this happens, your body can’t stay balanced, and you start to topple over.</a:t>
            </a:r>
            <a:endParaRPr lang="en-IN" dirty="0"/>
          </a:p>
        </p:txBody>
      </p:sp>
      <p:pic>
        <p:nvPicPr>
          <p:cNvPr id="5" name="Picture 4">
            <a:extLst>
              <a:ext uri="{FF2B5EF4-FFF2-40B4-BE49-F238E27FC236}">
                <a16:creationId xmlns:a16="http://schemas.microsoft.com/office/drawing/2014/main" id="{F5077CDB-6BF6-AB91-48C1-62964E8CC01E}"/>
              </a:ext>
            </a:extLst>
          </p:cNvPr>
          <p:cNvPicPr>
            <a:picLocks noChangeAspect="1"/>
          </p:cNvPicPr>
          <p:nvPr/>
        </p:nvPicPr>
        <p:blipFill rotWithShape="1">
          <a:blip r:embed="rId2"/>
          <a:srcRect l="2929" t="29068" r="676" b="201"/>
          <a:stretch/>
        </p:blipFill>
        <p:spPr>
          <a:xfrm>
            <a:off x="1380931" y="87340"/>
            <a:ext cx="8602824" cy="2878806"/>
          </a:xfrm>
          <a:prstGeom prst="rect">
            <a:avLst/>
          </a:prstGeom>
        </p:spPr>
      </p:pic>
    </p:spTree>
    <p:extLst>
      <p:ext uri="{BB962C8B-B14F-4D97-AF65-F5344CB8AC3E}">
        <p14:creationId xmlns:p14="http://schemas.microsoft.com/office/powerpoint/2010/main" val="20291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6E9997-C3F7-75C2-9221-E91E7CBAAF60}"/>
              </a:ext>
            </a:extLst>
          </p:cNvPr>
          <p:cNvSpPr txBox="1"/>
          <p:nvPr/>
        </p:nvSpPr>
        <p:spPr>
          <a:xfrm>
            <a:off x="316230" y="1391920"/>
            <a:ext cx="7934960" cy="2585323"/>
          </a:xfrm>
          <a:prstGeom prst="rect">
            <a:avLst/>
          </a:prstGeom>
          <a:noFill/>
        </p:spPr>
        <p:txBody>
          <a:bodyPr wrap="square" rtlCol="0">
            <a:spAutoFit/>
          </a:bodyPr>
          <a:lstStyle/>
          <a:p>
            <a:endParaRPr lang="en-US" dirty="0"/>
          </a:p>
          <a:p>
            <a:r>
              <a:rPr lang="en-US" dirty="0"/>
              <a:t>At the end, we integrated a real-time alert system using a Telegram bot and an alarm. The Telegram bot, built with the </a:t>
            </a:r>
            <a:r>
              <a:rPr lang="en-US" b="1" dirty="0"/>
              <a:t>telebot</a:t>
            </a:r>
            <a:r>
              <a:rPr lang="en-US" dirty="0"/>
              <a:t> library, sends instant alerts with captured images to a specified chat when the models detect instances of fire outbreak, violence and fall (e.g. a person falling due to medical emergency). </a:t>
            </a:r>
          </a:p>
          <a:p>
            <a:endParaRPr lang="en-US" dirty="0"/>
          </a:p>
          <a:p>
            <a:r>
              <a:rPr lang="en-US" dirty="0"/>
              <a:t>Additionally, a Python thread plays an alarm sound using the </a:t>
            </a:r>
            <a:r>
              <a:rPr lang="en-US" b="1" dirty="0"/>
              <a:t>winsound</a:t>
            </a:r>
            <a:r>
              <a:rPr lang="en-US" dirty="0"/>
              <a:t> module for immediate on-site notification. This will help the receiver to take timely actions which can be helpful in avoiding casualties.</a:t>
            </a:r>
            <a:endParaRPr lang="en-IN" dirty="0"/>
          </a:p>
        </p:txBody>
      </p:sp>
      <p:sp>
        <p:nvSpPr>
          <p:cNvPr id="8" name="TextBox 7">
            <a:extLst>
              <a:ext uri="{FF2B5EF4-FFF2-40B4-BE49-F238E27FC236}">
                <a16:creationId xmlns:a16="http://schemas.microsoft.com/office/drawing/2014/main" id="{55478EFA-09C9-EF4C-EE75-6D4E5D40BC90}"/>
              </a:ext>
            </a:extLst>
          </p:cNvPr>
          <p:cNvSpPr txBox="1"/>
          <p:nvPr/>
        </p:nvSpPr>
        <p:spPr>
          <a:xfrm>
            <a:off x="-994410" y="464681"/>
            <a:ext cx="11205210" cy="553998"/>
          </a:xfrm>
          <a:prstGeom prst="rect">
            <a:avLst/>
          </a:prstGeom>
          <a:noFill/>
        </p:spPr>
        <p:txBody>
          <a:bodyPr wrap="square" rtlCol="0">
            <a:spAutoFit/>
          </a:bodyPr>
          <a:lstStyle/>
          <a:p>
            <a:pPr algn="ctr"/>
            <a:r>
              <a:rPr lang="en-US" sz="3000" dirty="0">
                <a:latin typeface="Baskerville Old Face" panose="02020602080505020303" pitchFamily="18" charset="0"/>
              </a:rPr>
              <a:t>Telegram Bot and Alarm Alert System</a:t>
            </a:r>
          </a:p>
        </p:txBody>
      </p:sp>
      <p:pic>
        <p:nvPicPr>
          <p:cNvPr id="4" name="Picture 3">
            <a:extLst>
              <a:ext uri="{FF2B5EF4-FFF2-40B4-BE49-F238E27FC236}">
                <a16:creationId xmlns:a16="http://schemas.microsoft.com/office/drawing/2014/main" id="{A649D464-BF17-4DBE-3D0B-985DA2163C73}"/>
              </a:ext>
            </a:extLst>
          </p:cNvPr>
          <p:cNvPicPr>
            <a:picLocks noChangeAspect="1"/>
          </p:cNvPicPr>
          <p:nvPr/>
        </p:nvPicPr>
        <p:blipFill>
          <a:blip r:embed="rId2"/>
          <a:stretch>
            <a:fillRect/>
          </a:stretch>
        </p:blipFill>
        <p:spPr>
          <a:xfrm>
            <a:off x="8972549" y="233266"/>
            <a:ext cx="2653393" cy="5896429"/>
          </a:xfrm>
          <a:prstGeom prst="rect">
            <a:avLst/>
          </a:prstGeom>
        </p:spPr>
      </p:pic>
    </p:spTree>
    <p:extLst>
      <p:ext uri="{BB962C8B-B14F-4D97-AF65-F5344CB8AC3E}">
        <p14:creationId xmlns:p14="http://schemas.microsoft.com/office/powerpoint/2010/main" val="2171436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91D236-F1F1-DFCC-8E88-79A1E54E6FE6}"/>
              </a:ext>
            </a:extLst>
          </p:cNvPr>
          <p:cNvSpPr txBox="1"/>
          <p:nvPr/>
        </p:nvSpPr>
        <p:spPr>
          <a:xfrm>
            <a:off x="337145" y="396188"/>
            <a:ext cx="10776030" cy="707886"/>
          </a:xfrm>
          <a:prstGeom prst="rect">
            <a:avLst/>
          </a:prstGeom>
          <a:noFill/>
        </p:spPr>
        <p:txBody>
          <a:bodyPr wrap="square" rtlCol="0">
            <a:spAutoFit/>
          </a:bodyPr>
          <a:lstStyle/>
          <a:p>
            <a:pPr algn="ctr"/>
            <a:r>
              <a:rPr lang="en-US" sz="4000" b="1" dirty="0">
                <a:latin typeface="Baskerville Old Face" panose="02020602080505020303" pitchFamily="18" charset="0"/>
              </a:rPr>
              <a:t>References</a:t>
            </a:r>
            <a:endParaRPr lang="en-IN" sz="4000" b="1" dirty="0">
              <a:latin typeface="Baskerville Old Face" panose="02020602080505020303" pitchFamily="18" charset="0"/>
            </a:endParaRPr>
          </a:p>
        </p:txBody>
      </p:sp>
      <p:sp>
        <p:nvSpPr>
          <p:cNvPr id="3" name="TextBox 2">
            <a:extLst>
              <a:ext uri="{FF2B5EF4-FFF2-40B4-BE49-F238E27FC236}">
                <a16:creationId xmlns:a16="http://schemas.microsoft.com/office/drawing/2014/main" id="{1049ECD6-D1C3-5869-C715-D9F8B717C94F}"/>
              </a:ext>
            </a:extLst>
          </p:cNvPr>
          <p:cNvSpPr txBox="1"/>
          <p:nvPr/>
        </p:nvSpPr>
        <p:spPr>
          <a:xfrm>
            <a:off x="497840" y="1544320"/>
            <a:ext cx="10615335" cy="1754326"/>
          </a:xfrm>
          <a:prstGeom prst="rect">
            <a:avLst/>
          </a:prstGeom>
          <a:noFill/>
        </p:spPr>
        <p:txBody>
          <a:bodyPr wrap="square" rtlCol="0">
            <a:spAutoFit/>
          </a:bodyPr>
          <a:lstStyle/>
          <a:p>
            <a:pPr marL="342900" indent="-342900">
              <a:buAutoNum type="arabicPeriod"/>
            </a:pPr>
            <a:r>
              <a:rPr lang="en-US" dirty="0"/>
              <a:t>https://github.com/onenationonemind1/falling_detection/tree/main</a:t>
            </a:r>
          </a:p>
          <a:p>
            <a:pPr marL="342900" indent="-342900">
              <a:buAutoNum type="arabicPeriod"/>
            </a:pPr>
            <a:r>
              <a:rPr lang="en-IN" dirty="0"/>
              <a:t>https://medium.com/@KaziMushfiq1234/fire-detection-with-python-computer-vision-e55c8fc6fa54</a:t>
            </a:r>
            <a:endParaRPr lang="en-US" dirty="0"/>
          </a:p>
          <a:p>
            <a:pPr marL="342900" indent="-342900">
              <a:buAutoNum type="arabicPeriod"/>
            </a:pPr>
            <a:r>
              <a:rPr lang="en-IN" dirty="0"/>
              <a:t>https://github.com/mushfiq1998/fire-detection-python-opencv</a:t>
            </a:r>
            <a:endParaRPr lang="en-US" dirty="0"/>
          </a:p>
          <a:p>
            <a:pPr marL="342900" indent="-342900">
              <a:buAutoNum type="arabicPeriod"/>
            </a:pPr>
            <a:r>
              <a:rPr lang="en-IN" dirty="0"/>
              <a:t>https://www.kaggle.com/code/abduulrahmankhalid/real-time-violence-detection-mobilenet-bi-lstm </a:t>
            </a:r>
            <a:endParaRPr lang="en-US" dirty="0"/>
          </a:p>
          <a:p>
            <a:pPr marL="342900" indent="-342900">
              <a:buAutoNum type="arabicPeriod"/>
            </a:pPr>
            <a:r>
              <a:rPr lang="en-IN" dirty="0"/>
              <a:t>https://www.kaggle.com/datasets/mohamedmustafa/real-life-violence-situations-dataset/data </a:t>
            </a:r>
            <a:endParaRPr lang="en-US" dirty="0"/>
          </a:p>
          <a:p>
            <a:pPr marL="342900" indent="-342900">
              <a:buAutoNum type="arabicPeriod"/>
            </a:pPr>
            <a:endParaRPr lang="en-IN" dirty="0"/>
          </a:p>
        </p:txBody>
      </p:sp>
      <p:sp>
        <p:nvSpPr>
          <p:cNvPr id="5" name="TextBox 4">
            <a:extLst>
              <a:ext uri="{FF2B5EF4-FFF2-40B4-BE49-F238E27FC236}">
                <a16:creationId xmlns:a16="http://schemas.microsoft.com/office/drawing/2014/main" id="{2E6FAE79-5B52-513F-84F8-96340CD3456A}"/>
              </a:ext>
            </a:extLst>
          </p:cNvPr>
          <p:cNvSpPr txBox="1"/>
          <p:nvPr/>
        </p:nvSpPr>
        <p:spPr>
          <a:xfrm>
            <a:off x="4313853" y="6303025"/>
            <a:ext cx="4850467" cy="630942"/>
          </a:xfrm>
          <a:prstGeom prst="rect">
            <a:avLst/>
          </a:prstGeom>
          <a:noFill/>
        </p:spPr>
        <p:txBody>
          <a:bodyPr wrap="square" rtlCol="0">
            <a:spAutoFit/>
          </a:bodyPr>
          <a:lstStyle/>
          <a:p>
            <a:r>
              <a:rPr lang="en-US" sz="3500" dirty="0">
                <a:solidFill>
                  <a:schemeClr val="bg1"/>
                </a:solidFill>
                <a:latin typeface="Arial Rounded MT Bold" panose="020F0704030504030204" pitchFamily="34" charset="0"/>
              </a:rPr>
              <a:t>Thank You!</a:t>
            </a:r>
            <a:endParaRPr lang="en-IN" sz="35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430461220"/>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{AEEE7917-AABB-41F3-8F3F-B807579869F1}tf22712842_win32</Template>
  <TotalTime>3291</TotalTime>
  <Words>853</Words>
  <Application>Microsoft Office PowerPoint</Application>
  <PresentationFormat>Widescreen</PresentationFormat>
  <Paragraphs>60</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Amasis MT Pro Black</vt:lpstr>
      <vt:lpstr>Arial</vt:lpstr>
      <vt:lpstr>Arial Rounded MT Bold</vt:lpstr>
      <vt:lpstr>Baskerville Old Face</vt:lpstr>
      <vt:lpstr>Bookman Old Style</vt:lpstr>
      <vt:lpstr>Calibri</vt:lpstr>
      <vt:lpstr>Franklin Gothic Book</vt:lpstr>
      <vt:lpstr>Custom</vt:lpstr>
      <vt:lpstr>Saras AI CLASH OF T-AI-TANS  COMPUTER VISION HACKATHON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KHARAGPUR DATA SCIENCE HACKATHON</dc:title>
  <dc:creator>BISWAJIT BERA</dc:creator>
  <cp:lastModifiedBy>BISWAJIT BERA</cp:lastModifiedBy>
  <cp:revision>6</cp:revision>
  <dcterms:created xsi:type="dcterms:W3CDTF">2024-01-10T18:25:47Z</dcterms:created>
  <dcterms:modified xsi:type="dcterms:W3CDTF">2024-08-11T13:35:18Z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